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4" r:id="rId3"/>
    <p:sldId id="276" r:id="rId4"/>
    <p:sldId id="281" r:id="rId5"/>
    <p:sldId id="282" r:id="rId6"/>
    <p:sldId id="277" r:id="rId7"/>
    <p:sldId id="278" r:id="rId8"/>
    <p:sldId id="283" r:id="rId9"/>
    <p:sldId id="284" r:id="rId10"/>
    <p:sldId id="285" r:id="rId11"/>
    <p:sldId id="279" r:id="rId12"/>
    <p:sldId id="280" r:id="rId13"/>
    <p:sldId id="287" r:id="rId14"/>
    <p:sldId id="286" r:id="rId15"/>
    <p:sldId id="290" r:id="rId16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CC"/>
    <a:srgbClr val="FFFF99"/>
    <a:srgbClr val="000099"/>
    <a:srgbClr val="EC3A36"/>
    <a:srgbClr val="D60000"/>
    <a:srgbClr val="7979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2185" autoAdjust="0"/>
    <p:restoredTop sz="90929"/>
  </p:normalViewPr>
  <p:slideViewPr>
    <p:cSldViewPr>
      <p:cViewPr varScale="1">
        <p:scale>
          <a:sx n="94" d="100"/>
          <a:sy n="94" d="100"/>
        </p:scale>
        <p:origin x="-464" y="-104"/>
      </p:cViewPr>
      <p:guideLst>
        <p:guide orient="horz" pos="2160"/>
        <p:guide pos="312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8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018060-A53A-284E-A7CD-8D305539EC3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B4985566-89A5-5440-A43A-C6453BE13BE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C868C-0845-054D-9590-A60D6D1CDBCA}" type="slidenum">
              <a:rPr lang="en-GB"/>
              <a:pPr/>
              <a:t>1</a:t>
            </a:fld>
            <a:endParaRPr lang="en-GB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2F99F-E72F-0343-BA39-8D007994317B}" type="slidenum">
              <a:rPr lang="en-GB"/>
              <a:pPr/>
              <a:t>10</a:t>
            </a:fld>
            <a:endParaRPr lang="en-GB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2926C-E11F-1D4D-9416-00BBF3B167D4}" type="slidenum">
              <a:rPr lang="en-GB"/>
              <a:pPr/>
              <a:t>11</a:t>
            </a:fld>
            <a:endParaRPr lang="en-GB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36D03-7A67-A044-976D-BD30509330DB}" type="slidenum">
              <a:rPr lang="en-GB"/>
              <a:pPr/>
              <a:t>12</a:t>
            </a:fld>
            <a:endParaRPr lang="en-GB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D0E64-7D31-E447-AD9D-E0E6F845D4D0}" type="slidenum">
              <a:rPr lang="en-GB"/>
              <a:pPr/>
              <a:t>13</a:t>
            </a:fld>
            <a:endParaRPr lang="en-GB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3B13B-067E-5048-A5F7-02A16392EBDE}" type="slidenum">
              <a:rPr lang="en-GB"/>
              <a:pPr/>
              <a:t>14</a:t>
            </a:fld>
            <a:endParaRPr lang="en-GB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B33E0-EE77-F344-9FCF-814ECA76C876}" type="slidenum">
              <a:rPr lang="en-GB"/>
              <a:pPr/>
              <a:t>15</a:t>
            </a:fld>
            <a:endParaRPr lang="en-GB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35C5A-63B3-A34C-99F3-0B87C8953D3A}" type="slidenum">
              <a:rPr lang="en-GB"/>
              <a:pPr/>
              <a:t>2</a:t>
            </a:fld>
            <a:endParaRPr lang="en-GB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A2EDB-342C-E048-9C86-7B82D36C57F7}" type="slidenum">
              <a:rPr lang="en-GB"/>
              <a:pPr/>
              <a:t>3</a:t>
            </a:fld>
            <a:endParaRPr lang="en-GB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71774-11D1-6D48-ABF6-C599AB783749}" type="slidenum">
              <a:rPr lang="en-GB"/>
              <a:pPr/>
              <a:t>4</a:t>
            </a:fld>
            <a:endParaRPr lang="en-GB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75FD8-935A-5642-AB2C-676850D9A6BA}" type="slidenum">
              <a:rPr lang="en-GB"/>
              <a:pPr/>
              <a:t>5</a:t>
            </a:fld>
            <a:endParaRPr lang="en-GB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5F86C-7F5D-0A47-881A-FB27AED5A2C9}" type="slidenum">
              <a:rPr lang="en-GB"/>
              <a:pPr/>
              <a:t>6</a:t>
            </a:fld>
            <a:endParaRPr lang="en-GB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8F358-5A63-9B4F-A512-DB242A4C59B2}" type="slidenum">
              <a:rPr lang="en-GB"/>
              <a:pPr/>
              <a:t>7</a:t>
            </a:fld>
            <a:endParaRPr lang="en-GB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0657B-BB14-BC4F-8F1F-B959CC2BB45A}" type="slidenum">
              <a:rPr lang="en-GB"/>
              <a:pPr/>
              <a:t>8</a:t>
            </a:fld>
            <a:endParaRPr lang="en-GB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4962B-6E1E-F143-8AC2-48C288E5CA86}" type="slidenum">
              <a:rPr lang="en-GB"/>
              <a:pPr/>
              <a:t>9</a:t>
            </a:fld>
            <a:endParaRPr lang="en-GB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79010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F535D3E-EF13-D445-9570-E64E9C2210B8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96302" y="287213"/>
            <a:ext cx="1000778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95301" y="1419226"/>
            <a:ext cx="7914622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London Ambulance fiasco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The London Ambulance Service (LAS) Computer Aided Despatch (CAD) system failed dramatically on October 26th 1992 shortly after it was introduced:</a:t>
            </a:r>
          </a:p>
          <a:p>
            <a:pPr lvl="1"/>
            <a:r>
              <a:rPr lang="en-GB" sz="2000"/>
              <a:t>The system could not cope with the load placed on it by normal use; </a:t>
            </a:r>
          </a:p>
          <a:p>
            <a:pPr lvl="1"/>
            <a:r>
              <a:rPr lang="en-GB" sz="2000"/>
              <a:t>The response to emergency calls was several hours;</a:t>
            </a:r>
          </a:p>
          <a:p>
            <a:pPr lvl="1"/>
            <a:r>
              <a:rPr lang="en-GB" sz="2000"/>
              <a:t>Ambulance communications failed and ambulances were lost from the system.</a:t>
            </a:r>
          </a:p>
          <a:p>
            <a:r>
              <a:rPr lang="en-GB" sz="2400"/>
              <a:t>A series of errors were made in the procurement, design, implementation, and introduction of the system.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5488" y="306388"/>
            <a:ext cx="8723312" cy="917575"/>
          </a:xfrm>
        </p:spPr>
        <p:txBody>
          <a:bodyPr/>
          <a:lstStyle/>
          <a:p>
            <a:r>
              <a:rPr lang="en-GB" sz="3600"/>
              <a:t>Problems: Human resources &amp; training (ii)</a:t>
            </a: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Poor industrial relations.</a:t>
            </a:r>
          </a:p>
          <a:p>
            <a:pPr>
              <a:lnSpc>
                <a:spcPct val="90000"/>
              </a:lnSpc>
            </a:pPr>
            <a:r>
              <a:rPr lang="en-GB" sz="2400"/>
              <a:t>Management ‘fear of failure’.</a:t>
            </a:r>
          </a:p>
          <a:p>
            <a:pPr>
              <a:lnSpc>
                <a:spcPct val="90000"/>
              </a:lnSpc>
            </a:pPr>
            <a:r>
              <a:rPr lang="en-GB" sz="2400"/>
              <a:t>CAD system seen as solution to management’s desire to reduce ‘outdated’ working practices.</a:t>
            </a:r>
          </a:p>
          <a:p>
            <a:pPr>
              <a:lnSpc>
                <a:spcPct val="90000"/>
              </a:lnSpc>
            </a:pPr>
            <a:r>
              <a:rPr lang="en-GB" sz="2400"/>
              <a:t>System allocated nearest resource, regardless of originating station.</a:t>
            </a:r>
          </a:p>
          <a:p>
            <a:pPr>
              <a:lnSpc>
                <a:spcPct val="90000"/>
              </a:lnSpc>
            </a:pPr>
            <a:r>
              <a:rPr lang="en-GB" sz="2400"/>
              <a:t>System removed flexibility in resource allocation.</a:t>
            </a:r>
          </a:p>
          <a:p>
            <a:pPr>
              <a:lnSpc>
                <a:spcPct val="90000"/>
              </a:lnSpc>
            </a:pPr>
            <a:r>
              <a:rPr lang="en-GB" sz="2400"/>
              <a:t>Lack of voice contact exacerbated “them and us”.</a:t>
            </a:r>
          </a:p>
          <a:p>
            <a:pPr>
              <a:lnSpc>
                <a:spcPct val="90000"/>
              </a:lnSpc>
            </a:pPr>
            <a:r>
              <a:rPr lang="en-GB" sz="2400"/>
              <a:t>Technical problems reduced confidence in the system for ambulance crews and CAC staff.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problems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Need for near perfect information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Without accurate knowledge of vehicle locations and status, the system could not allocate optimum resources.</a:t>
            </a:r>
          </a:p>
          <a:p>
            <a:pPr>
              <a:lnSpc>
                <a:spcPct val="90000"/>
              </a:lnSpc>
            </a:pPr>
            <a:r>
              <a:rPr lang="en-GB" sz="2400"/>
              <a:t>Poor interface between crews, MDTs &amp; the system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There were numerous possible reasons for incorrect information being passed back to the system.</a:t>
            </a:r>
          </a:p>
          <a:p>
            <a:pPr>
              <a:lnSpc>
                <a:spcPct val="90000"/>
              </a:lnSpc>
            </a:pPr>
            <a:r>
              <a:rPr lang="en-GB" sz="2400"/>
              <a:t>Unreliability, slowness and operator interface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Numerous technical problems with the system, including: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Failure to identify all duplicated calls;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Lack of prioritisation of exception messages;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Exception messages and awaiting attention queues scroll off top of screen.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Configuration changes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Implementation of the system on 26 October involved a number of significant changes to CAC operation, in particular: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Re-configuring the control room;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Installing more CAD terminals and RIFS screens;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No paper backup system;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Physically separating resource allocators from radio operators and exception rectifiers;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Going ‘pan London’ rather than operating in 3 divisions;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Using only the system proposed resource allocations;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Allowing some call takers to allocate resources;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Separate allocators for different call sources.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So, what happened?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Changes to CAC operation made it extremely difficult for staff to intervene and correct the system.</a:t>
            </a:r>
          </a:p>
          <a:p>
            <a:r>
              <a:rPr lang="en-GB" sz="2400"/>
              <a:t>As a consequence, the system rapidly knew the correct location and status of fewer and fewer vehicles, leading to:</a:t>
            </a:r>
          </a:p>
          <a:p>
            <a:pPr lvl="1"/>
            <a:r>
              <a:rPr lang="en-GB" sz="2000"/>
              <a:t>Poor, duplicated and delayed allocations;</a:t>
            </a:r>
          </a:p>
          <a:p>
            <a:pPr lvl="1"/>
            <a:r>
              <a:rPr lang="en-GB" sz="2000"/>
              <a:t>A build up of exception messages and the awaiting attention list;</a:t>
            </a:r>
          </a:p>
          <a:p>
            <a:pPr lvl="1"/>
            <a:r>
              <a:rPr lang="en-GB" sz="2000"/>
              <a:t>A slow up of the system as the messages and lists built up;</a:t>
            </a:r>
          </a:p>
          <a:p>
            <a:pPr lvl="1"/>
            <a:r>
              <a:rPr lang="en-GB" sz="2000"/>
              <a:t>An increased number of call backs and hence delays in telephone answering.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did it fail?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Technically, the system did not fail on October 26th</a:t>
            </a:r>
          </a:p>
          <a:p>
            <a:pPr lvl="1"/>
            <a:r>
              <a:rPr lang="en-GB" sz="2000"/>
              <a:t>Response times did become unacceptable, but overall the system did what it had been designed to do!</a:t>
            </a:r>
          </a:p>
          <a:p>
            <a:pPr lvl="1"/>
            <a:r>
              <a:rPr lang="en-GB" sz="2000"/>
              <a:t>Failed 3 weeks later due to a program error - this was a memory leak where allocated memory was not completely released.</a:t>
            </a:r>
          </a:p>
          <a:p>
            <a:r>
              <a:rPr lang="en-GB" sz="2400"/>
              <a:t>It depends who you ask!</a:t>
            </a:r>
          </a:p>
          <a:p>
            <a:pPr lvl="1"/>
            <a:r>
              <a:rPr lang="en-GB" sz="2000"/>
              <a:t>Management;</a:t>
            </a:r>
          </a:p>
          <a:p>
            <a:pPr lvl="1"/>
            <a:r>
              <a:rPr lang="en-GB" sz="2000"/>
              <a:t>Union;</a:t>
            </a:r>
          </a:p>
          <a:p>
            <a:pPr lvl="1"/>
            <a:r>
              <a:rPr lang="en-GB" sz="2000"/>
              <a:t>System manager;</a:t>
            </a:r>
          </a:p>
          <a:p>
            <a:pPr lvl="1"/>
            <a:r>
              <a:rPr lang="en-GB" sz="2000"/>
              <a:t>Government.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Lessons learned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Inquiry report makes detailed recommendations for future development of the LAS CAD system, including:</a:t>
            </a:r>
          </a:p>
          <a:p>
            <a:pPr lvl="1"/>
            <a:r>
              <a:rPr lang="en-GB" sz="2000"/>
              <a:t>Focus on repairing reputation of CAD within the service;</a:t>
            </a:r>
          </a:p>
          <a:p>
            <a:pPr lvl="1"/>
            <a:r>
              <a:rPr lang="en-GB" sz="2000"/>
              <a:t>Increasing sense of ‘ownership’ for all stakeholders;</a:t>
            </a:r>
          </a:p>
          <a:p>
            <a:pPr lvl="1"/>
            <a:r>
              <a:rPr lang="en-GB" sz="2000"/>
              <a:t>They still believe that a technological solution is required;</a:t>
            </a:r>
          </a:p>
          <a:p>
            <a:pPr lvl="1"/>
            <a:r>
              <a:rPr lang="en-GB" sz="2000"/>
              <a:t>Development process must allow fully for consultation, quality assurance, testing, training;</a:t>
            </a:r>
          </a:p>
          <a:p>
            <a:pPr lvl="1"/>
            <a:r>
              <a:rPr lang="en-GB" sz="2000"/>
              <a:t>Management and staff must have total, demonstrable, confidence in the reliability of the system;</a:t>
            </a:r>
          </a:p>
          <a:p>
            <a:pPr lvl="1"/>
            <a:r>
              <a:rPr lang="en-GB" sz="2000"/>
              <a:t>Any new system should be introduced in a stepwise approach.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London Ambulance Service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Managed by South West Thames Regional Health Authority.</a:t>
            </a:r>
          </a:p>
          <a:p>
            <a:pPr>
              <a:lnSpc>
                <a:spcPct val="90000"/>
              </a:lnSpc>
            </a:pPr>
            <a:r>
              <a:rPr lang="en-GB"/>
              <a:t>Largest ambulance service in the world (LAS inquiry report)</a:t>
            </a:r>
          </a:p>
          <a:p>
            <a:pPr lvl="1">
              <a:lnSpc>
                <a:spcPct val="90000"/>
              </a:lnSpc>
            </a:pPr>
            <a:r>
              <a:rPr lang="en-GB"/>
              <a:t>Covers geographical area of over 600 square miles</a:t>
            </a:r>
          </a:p>
          <a:p>
            <a:pPr lvl="1">
              <a:lnSpc>
                <a:spcPct val="90000"/>
              </a:lnSpc>
            </a:pPr>
            <a:r>
              <a:rPr lang="en-GB"/>
              <a:t>Resident population of 6.8 million people (greater during daytime, especially central London);</a:t>
            </a:r>
          </a:p>
          <a:p>
            <a:pPr lvl="1">
              <a:lnSpc>
                <a:spcPct val="90000"/>
              </a:lnSpc>
            </a:pPr>
            <a:r>
              <a:rPr lang="en-GB"/>
              <a:t>Carries over 5,000 patients every day;</a:t>
            </a:r>
          </a:p>
          <a:p>
            <a:pPr lvl="1">
              <a:lnSpc>
                <a:spcPct val="90000"/>
              </a:lnSpc>
            </a:pPr>
            <a:r>
              <a:rPr lang="en-GB"/>
              <a:t>2,000-2,500 calls received daily, of which 1,300-1,600 are emergency calls.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Computer-aided despatch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Provide one or more of the following: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Call taking;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Resource identification;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Resource mobilisation;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Ambulance resource management.</a:t>
            </a:r>
          </a:p>
          <a:p>
            <a:pPr>
              <a:lnSpc>
                <a:spcPct val="90000"/>
              </a:lnSpc>
            </a:pPr>
            <a:r>
              <a:rPr lang="en-GB" sz="2400"/>
              <a:t>Consist of: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CAD software &amp; hardware;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Gazetteer and mapping software;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Communications interface (RIFS).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Radio system;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Mobile data terminals (MDTs);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Automatic vehicle location system (AVLS).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manual system to be replaced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Call taking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Recorded on form; location identified in map book; forms sent to central collection point on conveyor belt;</a:t>
            </a:r>
          </a:p>
          <a:p>
            <a:pPr>
              <a:lnSpc>
                <a:spcPct val="90000"/>
              </a:lnSpc>
            </a:pPr>
            <a:r>
              <a:rPr lang="en-GB" sz="2400"/>
              <a:t>Resource identification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Form collected; passed onto resource allocator depending on region; duplicates identified. Resource allocator decides on which resource to be mobilised; recorded on form and passed to dispatcher;</a:t>
            </a:r>
          </a:p>
          <a:p>
            <a:pPr>
              <a:lnSpc>
                <a:spcPct val="90000"/>
              </a:lnSpc>
            </a:pPr>
            <a:r>
              <a:rPr lang="en-GB" sz="2400"/>
              <a:t>Resource mobilisation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Dispatcher telephones relevant ambulance station, or passes mobilisation instructions to radio operator if ambulance already on road;</a:t>
            </a:r>
          </a:p>
          <a:p>
            <a:pPr>
              <a:lnSpc>
                <a:spcPct val="90000"/>
              </a:lnSpc>
            </a:pPr>
            <a:r>
              <a:rPr lang="en-GB" sz="2400"/>
              <a:t>Whole process meant to take &lt; 3 minutes.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Concept/design of the CAD system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Existing systems dismissed as inadequate and impossible to modify to meet LAS’s needs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Intended functionality “greater than available from any existing system”.</a:t>
            </a:r>
          </a:p>
          <a:p>
            <a:pPr>
              <a:lnSpc>
                <a:spcPct val="90000"/>
              </a:lnSpc>
            </a:pPr>
            <a:r>
              <a:rPr lang="en-GB" sz="2400"/>
              <a:t>Desired system: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To consist of Computer Aided Dispatch; Computer map display; Automatic Vehicle Location System (AVLS);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Must integrate with existing MDTs and RIFS (Radio Interface System).</a:t>
            </a:r>
          </a:p>
          <a:p>
            <a:pPr>
              <a:lnSpc>
                <a:spcPct val="90000"/>
              </a:lnSpc>
            </a:pPr>
            <a:r>
              <a:rPr lang="en-GB" sz="2400"/>
              <a:t>Success dependent upon: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Near 100% accuracy and reliability of technology;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Absolute cooperation from all parties including CAC staff and ambulance crews.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Problems: Procurement (i)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Contract had to be put out to open tender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Regulations emphasis is on best price;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35 companies expressed interest in providing all or part of the system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Most raised concerns over the proposed timetable of less than 1 year until full implementation.</a:t>
            </a:r>
          </a:p>
          <a:p>
            <a:pPr>
              <a:lnSpc>
                <a:spcPct val="90000"/>
              </a:lnSpc>
            </a:pPr>
            <a:r>
              <a:rPr lang="en-GB" sz="2400"/>
              <a:t>Previous Arthur Andersen report largely ignored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Recommended budget of £1.5M and 19 month timetable for packaged solution. Both estimates to be significantly increased if packaged solution not available;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Report never shown to new Director of Support Services.</a:t>
            </a:r>
          </a:p>
          <a:p>
            <a:pPr>
              <a:lnSpc>
                <a:spcPct val="90000"/>
              </a:lnSpc>
            </a:pPr>
            <a:r>
              <a:rPr lang="en-GB" sz="2400"/>
              <a:t>Only 1 out of 17 proposals met all of the project team’s requirements, including budget of £1.5M.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Problems: Procurement (ii)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Successful consortium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Apricot, Systems Options (SO), Datatrak; bid at £937k was £700k cheaper than the nearest bid;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SO’s quote for the CAD development was only £35k</a:t>
            </a:r>
          </a:p>
          <a:p>
            <a:pPr lvl="2">
              <a:lnSpc>
                <a:spcPct val="90000"/>
              </a:lnSpc>
            </a:pPr>
            <a:r>
              <a:rPr lang="en-GB" sz="1800"/>
              <a:t>Their previous development experience for the emergency services was only for administrative systems.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Ambiguity over lead contractor.</a:t>
            </a:r>
          </a:p>
          <a:p>
            <a:pPr>
              <a:lnSpc>
                <a:spcPct val="90000"/>
              </a:lnSpc>
            </a:pPr>
            <a:r>
              <a:rPr lang="en-GB" sz="2400"/>
              <a:t>2 key members of evaluation team: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Systems manager: Career ambulance man, not an IT professional, already told that he was to make way for a properly qualified systems manager;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Analyst: Contractor with 5 years experience working with LAS.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Problems: Project management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Lead contractor responsible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Meant to be SO, but they quickly became snowed under, so LAS became more responsible by default;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No relevant experience at LAS or SO.</a:t>
            </a:r>
          </a:p>
          <a:p>
            <a:pPr>
              <a:lnSpc>
                <a:spcPct val="90000"/>
              </a:lnSpc>
            </a:pPr>
            <a:r>
              <a:rPr lang="en-GB" sz="2400"/>
              <a:t>Concerns raised at project meeting not followed-up.</a:t>
            </a:r>
          </a:p>
          <a:p>
            <a:pPr>
              <a:lnSpc>
                <a:spcPct val="90000"/>
              </a:lnSpc>
            </a:pPr>
            <a:r>
              <a:rPr lang="en-GB" sz="2400"/>
              <a:t>SO regularly late in delivering software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Often also of suspect quality, with software changes put through ‘on the fly’.</a:t>
            </a:r>
          </a:p>
          <a:p>
            <a:pPr>
              <a:lnSpc>
                <a:spcPct val="90000"/>
              </a:lnSpc>
            </a:pPr>
            <a:r>
              <a:rPr lang="en-GB" sz="2400"/>
              <a:t>Formal, independent QA did not exist at any stage throughout the CAD system development.</a:t>
            </a:r>
          </a:p>
          <a:p>
            <a:pPr>
              <a:lnSpc>
                <a:spcPct val="90000"/>
              </a:lnSpc>
            </a:pPr>
            <a:r>
              <a:rPr lang="en-GB" sz="2400"/>
              <a:t>Meanwhile, various technical components of the system are failing regularly, and deadlines missed.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6388"/>
            <a:ext cx="8647113" cy="917575"/>
          </a:xfrm>
        </p:spPr>
        <p:txBody>
          <a:bodyPr/>
          <a:lstStyle/>
          <a:p>
            <a:r>
              <a:rPr lang="en-GB" sz="3600"/>
              <a:t>Problems: Human resources &amp; training (i)</a:t>
            </a: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Generally positive attitude to the introduction of new technology.</a:t>
            </a:r>
          </a:p>
          <a:p>
            <a:pPr>
              <a:lnSpc>
                <a:spcPct val="90000"/>
              </a:lnSpc>
            </a:pPr>
            <a:r>
              <a:rPr lang="en-GB" sz="2400"/>
              <a:t>Ambiguity over consultation of ambulance crews for development of original requirements.</a:t>
            </a:r>
          </a:p>
          <a:p>
            <a:pPr>
              <a:lnSpc>
                <a:spcPct val="90000"/>
              </a:lnSpc>
            </a:pPr>
            <a:r>
              <a:rPr lang="en-GB" sz="2400"/>
              <a:t>Circumstantial evidence of resistance by crews to Datatrak equipment, and deliberate misleading of the system.</a:t>
            </a:r>
          </a:p>
          <a:p>
            <a:pPr>
              <a:lnSpc>
                <a:spcPct val="90000"/>
              </a:lnSpc>
            </a:pPr>
            <a:r>
              <a:rPr lang="en-GB" sz="2400"/>
              <a:t>Large gap between when crews and CAC staff were trained and implementation of the system.</a:t>
            </a:r>
          </a:p>
          <a:p>
            <a:pPr>
              <a:lnSpc>
                <a:spcPct val="90000"/>
              </a:lnSpc>
            </a:pPr>
            <a:r>
              <a:rPr lang="en-GB" sz="2400"/>
              <a:t>Inability of the CAC and ambulance staff to appreciate each others’ role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Exacerbated by separate training sessions.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6726</TotalTime>
  <Words>1324</Words>
  <Application>Microsoft Macintosh PowerPoint</Application>
  <PresentationFormat>A4 Paper (210x297 mm)</PresentationFormat>
  <Paragraphs>144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</vt:lpstr>
      <vt:lpstr>Monotype Sorts</vt:lpstr>
      <vt:lpstr>Trebuchet MS</vt:lpstr>
      <vt:lpstr>Arial</vt:lpstr>
      <vt:lpstr>Zapf Dingbats</vt:lpstr>
      <vt:lpstr>SE9</vt:lpstr>
      <vt:lpstr>The London Ambulance fiasco</vt:lpstr>
      <vt:lpstr>London Ambulance Service</vt:lpstr>
      <vt:lpstr>Computer-aided despatch systems</vt:lpstr>
      <vt:lpstr>The manual system to be replaced</vt:lpstr>
      <vt:lpstr>Concept/design of the CAD system</vt:lpstr>
      <vt:lpstr>Problems: Procurement (i)</vt:lpstr>
      <vt:lpstr>Problems: Procurement (ii)</vt:lpstr>
      <vt:lpstr>Problems: Project management</vt:lpstr>
      <vt:lpstr>Problems: Human resources &amp; training (i)</vt:lpstr>
      <vt:lpstr>Problems: Human resources &amp; training (ii)</vt:lpstr>
      <vt:lpstr>System problems</vt:lpstr>
      <vt:lpstr>Configuration changes</vt:lpstr>
      <vt:lpstr>So, what happened? </vt:lpstr>
      <vt:lpstr>Why did it fail?</vt:lpstr>
      <vt:lpstr>Lessons learned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&amp; Organisational Factors in Critical Systems Design</dc:title>
  <dc:creator>Stephen Viller</dc:creator>
  <cp:lastModifiedBy>Ian Sommerville</cp:lastModifiedBy>
  <cp:revision>36</cp:revision>
  <cp:lastPrinted>2004-06-02T07:00:14Z</cp:lastPrinted>
  <dcterms:created xsi:type="dcterms:W3CDTF">2010-06-08T18:54:14Z</dcterms:created>
  <dcterms:modified xsi:type="dcterms:W3CDTF">2010-06-08T18:54:49Z</dcterms:modified>
</cp:coreProperties>
</file>